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8" r:id="rId3"/>
    <p:sldId id="257" r:id="rId4"/>
    <p:sldId id="291" r:id="rId5"/>
    <p:sldId id="283" r:id="rId6"/>
    <p:sldId id="290" r:id="rId7"/>
    <p:sldId id="284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22" autoAdjust="0"/>
    <p:restoredTop sz="94660"/>
  </p:normalViewPr>
  <p:slideViewPr>
    <p:cSldViewPr>
      <p:cViewPr varScale="1">
        <p:scale>
          <a:sx n="82" d="100"/>
          <a:sy n="82" d="100"/>
        </p:scale>
        <p:origin x="60" y="5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2B224-62C3-4FA1-81B9-CDE97F2C0FE7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6D460C-BDAF-4706-AA54-CFA9174CF7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95615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A11DE8-D593-4085-9D8C-CCF28BDE2CF6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4BAFB0-C088-4A1A-A88D-391C1DF18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A11DE8-D593-4085-9D8C-CCF28BDE2CF6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4BAFB0-C088-4A1A-A88D-391C1DF18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A11DE8-D593-4085-9D8C-CCF28BDE2CF6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4BAFB0-C088-4A1A-A88D-391C1DF18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A11DE8-D593-4085-9D8C-CCF28BDE2CF6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4BAFB0-C088-4A1A-A88D-391C1DF18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A11DE8-D593-4085-9D8C-CCF28BDE2CF6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4BAFB0-C088-4A1A-A88D-391C1DF18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A11DE8-D593-4085-9D8C-CCF28BDE2CF6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4BAFB0-C088-4A1A-A88D-391C1DF18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A11DE8-D593-4085-9D8C-CCF28BDE2CF6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4BAFB0-C088-4A1A-A88D-391C1DF18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A11DE8-D593-4085-9D8C-CCF28BDE2CF6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4BAFB0-C088-4A1A-A88D-391C1DF18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A11DE8-D593-4085-9D8C-CCF28BDE2CF6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4BAFB0-C088-4A1A-A88D-391C1DF18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A11DE8-D593-4085-9D8C-CCF28BDE2CF6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4BAFB0-C088-4A1A-A88D-391C1DF18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A11DE8-D593-4085-9D8C-CCF28BDE2CF6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4BAFB0-C088-4A1A-A88D-391C1DF18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4BA11DE8-D593-4085-9D8C-CCF28BDE2CF6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F4BAFB0-C088-4A1A-A88D-391C1DF18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split orient="vert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latin typeface="Century Gothic" pitchFamily="34" charset="0"/>
              </a:rPr>
              <a:t>Поэзия Великой</a:t>
            </a:r>
            <a:br>
              <a:rPr lang="ru-RU" b="1" dirty="0" smtClean="0">
                <a:latin typeface="Century Gothic" pitchFamily="34" charset="0"/>
              </a:rPr>
            </a:br>
            <a:r>
              <a:rPr lang="ru-RU" b="1" dirty="0" smtClean="0">
                <a:latin typeface="Century Gothic" pitchFamily="34" charset="0"/>
              </a:rPr>
              <a:t> Отечественной войны</a:t>
            </a:r>
            <a:endParaRPr lang="ru-RU" b="1" dirty="0">
              <a:latin typeface="Century Gothic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4293097"/>
            <a:ext cx="6400800" cy="936104"/>
          </a:xfrm>
        </p:spPr>
        <p:txBody>
          <a:bodyPr/>
          <a:lstStyle/>
          <a:p>
            <a:r>
              <a:rPr lang="ru-RU" b="1" dirty="0" smtClean="0">
                <a:latin typeface="Century Gothic" pitchFamily="34" charset="0"/>
              </a:rPr>
              <a:t>Урок литературы</a:t>
            </a:r>
            <a:endParaRPr lang="ru-RU" b="1" dirty="0">
              <a:latin typeface="Century Gothic" pitchFamily="34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9"/>
            <a:ext cx="828092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Писатели вместе со всем народом встали на борьбу с фашизмом. Их оружием были и винтовка, и пулемёт … и слово: стихи, рассказы, песни, строки военной корреспонденции. Именно эти жанры, мобильные и оперативные, заняли в литературе главенствующее положение. А среди них особую роль играла поэзия, которая помогала людям жить, давала силы перенести суровые испытания, укрепляла веру в победу.</a:t>
            </a:r>
          </a:p>
          <a:p>
            <a:pPr algn="just"/>
            <a:endParaRPr lang="ru-RU" sz="2000" dirty="0"/>
          </a:p>
          <a:p>
            <a:pPr algn="just"/>
            <a:r>
              <a:rPr lang="ru-RU" sz="2000" dirty="0" smtClean="0"/>
              <a:t>В золотой фонд русской литературы вошли произведения, созданные в годы войны поэтами Исаковским и Твардовским, Симоновым и Сурковым, Ахматовой и Пастернаком, Берггольц и Друниной.</a:t>
            </a:r>
            <a:endParaRPr lang="ru-RU" sz="2000" dirty="0"/>
          </a:p>
        </p:txBody>
      </p:sp>
      <p:pic>
        <p:nvPicPr>
          <p:cNvPr id="3" name="Рисунок 2" descr="Безымянный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3573016"/>
            <a:ext cx="8134351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6" descr="сим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4797153"/>
            <a:ext cx="1008112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свиток 1"/>
          <p:cNvSpPr/>
          <p:nvPr/>
        </p:nvSpPr>
        <p:spPr>
          <a:xfrm>
            <a:off x="4572000" y="1556792"/>
            <a:ext cx="4032448" cy="4752528"/>
          </a:xfrm>
          <a:prstGeom prst="verticalScroll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5148064" y="2564905"/>
            <a:ext cx="288032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Century Gothic" pitchFamily="34" charset="0"/>
              </a:rPr>
              <a:t>Солдаты мы.</a:t>
            </a:r>
          </a:p>
          <a:p>
            <a:r>
              <a:rPr lang="ru-RU" b="1" dirty="0" smtClean="0">
                <a:latin typeface="Century Gothic" pitchFamily="34" charset="0"/>
              </a:rPr>
              <a:t>И это наша слава,</a:t>
            </a:r>
          </a:p>
          <a:p>
            <a:r>
              <a:rPr lang="ru-RU" b="1" dirty="0" smtClean="0">
                <a:latin typeface="Century Gothic" pitchFamily="34" charset="0"/>
              </a:rPr>
              <a:t>Погибших и вернувшихся назад.</a:t>
            </a:r>
          </a:p>
          <a:p>
            <a:r>
              <a:rPr lang="ru-RU" b="1" dirty="0" smtClean="0">
                <a:latin typeface="Century Gothic" pitchFamily="34" charset="0"/>
              </a:rPr>
              <a:t>Мы сами рассказать должны по праву</a:t>
            </a:r>
          </a:p>
          <a:p>
            <a:r>
              <a:rPr lang="ru-RU" b="1" dirty="0" smtClean="0">
                <a:latin typeface="Century Gothic" pitchFamily="34" charset="0"/>
              </a:rPr>
              <a:t>О нашем поколении солдат.</a:t>
            </a:r>
          </a:p>
          <a:p>
            <a:r>
              <a:rPr lang="ru-RU" b="1" dirty="0">
                <a:latin typeface="Century Gothic" pitchFamily="34" charset="0"/>
              </a:rPr>
              <a:t> </a:t>
            </a:r>
            <a:r>
              <a:rPr lang="ru-RU" b="1" dirty="0" smtClean="0">
                <a:latin typeface="Century Gothic" pitchFamily="34" charset="0"/>
              </a:rPr>
              <a:t>        Ник. Старшинов</a:t>
            </a:r>
            <a:endParaRPr lang="ru-RU" b="1" dirty="0">
              <a:latin typeface="Century Gothic" pitchFamily="34" charset="0"/>
            </a:endParaRPr>
          </a:p>
        </p:txBody>
      </p:sp>
      <p:pic>
        <p:nvPicPr>
          <p:cNvPr id="4" name="Picture 5" descr="Родина-мат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1"/>
            <a:ext cx="2592288" cy="3319736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5" name="Picture 6" descr="5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2060848"/>
            <a:ext cx="1981200" cy="648072"/>
          </a:xfrm>
          <a:prstGeom prst="rect">
            <a:avLst/>
          </a:prstGeom>
          <a:noFill/>
        </p:spPr>
      </p:pic>
      <p:pic>
        <p:nvPicPr>
          <p:cNvPr id="6" name="Picture 7" descr="5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2780928"/>
            <a:ext cx="1981200" cy="858838"/>
          </a:xfrm>
          <a:prstGeom prst="rect">
            <a:avLst/>
          </a:prstGeom>
          <a:noFill/>
        </p:spPr>
      </p:pic>
      <p:pic>
        <p:nvPicPr>
          <p:cNvPr id="7" name="Picture 8" descr="5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91680" y="3645024"/>
            <a:ext cx="1981200" cy="712788"/>
          </a:xfrm>
          <a:prstGeom prst="rect">
            <a:avLst/>
          </a:prstGeom>
          <a:noFill/>
        </p:spPr>
      </p:pic>
      <p:pic>
        <p:nvPicPr>
          <p:cNvPr id="8" name="Picture 9" descr="5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71600" y="4365105"/>
            <a:ext cx="1981200" cy="785813"/>
          </a:xfrm>
          <a:prstGeom prst="rect">
            <a:avLst/>
          </a:prstGeom>
          <a:noFill/>
        </p:spPr>
      </p:pic>
      <p:pic>
        <p:nvPicPr>
          <p:cNvPr id="9" name="Picture 10" descr="5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5536" y="5157192"/>
            <a:ext cx="2224088" cy="85883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131840" y="620689"/>
            <a:ext cx="5040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Century Gothic" pitchFamily="34" charset="0"/>
              </a:rPr>
              <a:t>«Сороковые, роковые»</a:t>
            </a:r>
            <a:endParaRPr lang="ru-RU" sz="3200" b="1" dirty="0">
              <a:solidFill>
                <a:srgbClr val="C00000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85" y="116632"/>
            <a:ext cx="3096344" cy="352839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2713" y="3017958"/>
            <a:ext cx="3816423" cy="3108206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575048" y="339464"/>
            <a:ext cx="5111751" cy="585311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Давид Самуилович</a:t>
            </a:r>
          </a:p>
          <a:p>
            <a:pPr marL="0" indent="0">
              <a:buNone/>
            </a:pPr>
            <a:r>
              <a:rPr lang="ru-RU" dirty="0" smtClean="0"/>
              <a:t>              Самойлов</a:t>
            </a:r>
          </a:p>
          <a:p>
            <a:pPr marL="0" indent="0">
              <a:buNone/>
            </a:pPr>
            <a:r>
              <a:rPr lang="ru-RU" dirty="0" smtClean="0"/>
              <a:t>              1920-1990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6478869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836713"/>
            <a:ext cx="7344816" cy="5306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 Д.Самойлов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Сороковые</a:t>
            </a:r>
            <a:r>
              <a:rPr lang="ru-RU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 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Сороковые, роковые, военные и фронтовые, 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Где извещенья похоронные и перестуки эшелонные. 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Гудят накатанные рельсы. Просторно. Холодно. Высоко. 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И погорельцы, погорельцы кочуют с запада к востоку…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А это я на полустанке в своей замурзанной ушанке, 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Где звёздочка не уставная, а вырезанная из банки. 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Да, это я на белом свете, худой, весёлый и задорный. 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И у меня табак в кисете, и у меня мундштук наборный. 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И я с девчонкой балагурю, и больше нужного хромаю, 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И пайку надвое ломаю, и всё на свете понимаю. 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Как это было! Как совпало – война, беда, мечта и юность!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И это всё в меня запало и лишь потом во мне очнулось!..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Сороковые, роковые, свинцовые, пороховые…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Война гуляет по России, а мы такие молодые! 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                   </a:t>
            </a:r>
          </a:p>
          <a:p>
            <a:pPr>
              <a:spcBef>
                <a:spcPts val="12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712968" cy="6244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роковые (годы)- здесь: приносящие горе, как бы назначенные судьбой, роком;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замурзанной ушанке (просторечное) – в грязной, истрепанной зимней солдатской шапке;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уставная (звёздочка) – сделанная по военному уставу, правилу;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кисет – маленький мешочек для табака, затягиваемый шнурком;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мундштук – небольшая трубочка, в которую вставляют папиросу;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балагурить (разговорное) – весело, с шутками болтать;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паёк (просторечное) – здесь: кусок хлеба, выданные по военной норм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6850064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Рисунок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9"/>
            <a:ext cx="3456384" cy="4608512"/>
          </a:xfrm>
          <a:prstGeom prst="rect">
            <a:avLst/>
          </a:prstGeom>
          <a:noFill/>
        </p:spPr>
      </p:pic>
      <p:pic>
        <p:nvPicPr>
          <p:cNvPr id="3" name="Picture 6" descr="Рисунок3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2204864"/>
            <a:ext cx="2736304" cy="410445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851920" y="476674"/>
            <a:ext cx="507605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 smtClean="0">
                <a:solidFill>
                  <a:srgbClr val="000000"/>
                </a:solidFill>
              </a:rPr>
              <a:t>Как это было! Как совпало – война, беда, мечта и юность!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 smtClean="0">
                <a:solidFill>
                  <a:srgbClr val="000000"/>
                </a:solidFill>
              </a:rPr>
              <a:t>И это всё в меня запало и лишь потом во мне очнулось!..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 smtClean="0">
                <a:solidFill>
                  <a:srgbClr val="000000"/>
                </a:solidFill>
              </a:rPr>
              <a:t>Сороковые, роковые, свинцовые, пороховые…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 smtClean="0">
                <a:solidFill>
                  <a:srgbClr val="000000"/>
                </a:solidFill>
              </a:rPr>
              <a:t>Война гуляет по России, а мы такие молодые! 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 smtClean="0">
                <a:solidFill>
                  <a:srgbClr val="000000"/>
                </a:solidFill>
              </a:rPr>
              <a:t>                    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260649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latin typeface="Century Gothic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931814"/>
          </a:xfrm>
        </p:spPr>
        <p:txBody>
          <a:bodyPr/>
          <a:lstStyle/>
          <a:p>
            <a:r>
              <a:rPr lang="ru-RU" sz="2800" dirty="0" smtClean="0"/>
              <a:t>Никто не забыт!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Ничто не забыто!</a:t>
            </a:r>
            <a:endParaRPr lang="ru-RU" sz="2800" dirty="0"/>
          </a:p>
        </p:txBody>
      </p:sp>
      <p:pic>
        <p:nvPicPr>
          <p:cNvPr id="6" name="Picture 2" descr="H:\война\о войне\у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45210" y="704368"/>
            <a:ext cx="3771429" cy="4990476"/>
          </a:xfrm>
        </p:spPr>
      </p:pic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 descr="ВЕЧНЫЙ ОГОНЬ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3212976"/>
            <a:ext cx="4392488" cy="2952328"/>
          </a:xfrm>
          <a:prstGeom prst="rect">
            <a:avLst/>
          </a:prstGeom>
          <a:ln w="190500" cap="sq">
            <a:solidFill>
              <a:schemeClr val="bg1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трока, оборванная пуле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Строка, оборванная пулей</Template>
  <TotalTime>549</TotalTime>
  <Words>440</Words>
  <Application>Microsoft Office PowerPoint</Application>
  <PresentationFormat>Экран (4:3)</PresentationFormat>
  <Paragraphs>46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Century Gothic</vt:lpstr>
      <vt:lpstr>Symbol</vt:lpstr>
      <vt:lpstr>Times New Roman</vt:lpstr>
      <vt:lpstr>Строка, оборванная пулей</vt:lpstr>
      <vt:lpstr>Поэзия Великой  Отечественной войны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Никто не забыт!  Ничто не забыто!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Поэзия Великой  Отечественной войны</dc:title>
  <dc:creator>Примак</dc:creator>
  <cp:lastModifiedBy>Артур</cp:lastModifiedBy>
  <cp:revision>29</cp:revision>
  <dcterms:created xsi:type="dcterms:W3CDTF">2012-04-28T14:18:19Z</dcterms:created>
  <dcterms:modified xsi:type="dcterms:W3CDTF">2015-03-24T19:49:49Z</dcterms:modified>
</cp:coreProperties>
</file>